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507" r:id="rId2"/>
    <p:sldId id="263" r:id="rId3"/>
    <p:sldId id="508" r:id="rId4"/>
    <p:sldId id="509" r:id="rId5"/>
    <p:sldId id="510" r:id="rId6"/>
    <p:sldId id="511" r:id="rId7"/>
    <p:sldId id="513" r:id="rId8"/>
    <p:sldId id="512" r:id="rId9"/>
    <p:sldId id="514" r:id="rId10"/>
    <p:sldId id="515" r:id="rId11"/>
    <p:sldId id="517" r:id="rId12"/>
    <p:sldId id="518" r:id="rId13"/>
    <p:sldId id="273" r:id="rId14"/>
    <p:sldId id="516" r:id="rId15"/>
    <p:sldId id="519" r:id="rId16"/>
    <p:sldId id="520" r:id="rId17"/>
    <p:sldId id="522" r:id="rId18"/>
    <p:sldId id="523" r:id="rId19"/>
    <p:sldId id="524" r:id="rId20"/>
    <p:sldId id="526" r:id="rId21"/>
    <p:sldId id="527" r:id="rId22"/>
    <p:sldId id="525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7" r:id="rId32"/>
    <p:sldId id="536" r:id="rId33"/>
    <p:sldId id="539" r:id="rId34"/>
    <p:sldId id="53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F19E2-BE25-41B2-973F-62DB3EEB098B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53A6C-B77B-4C11-9ABC-08FC5FCBEC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83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5A22-C65B-45EB-AACC-8D4AC204D01B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 userDrawn="1"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19671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1E84-89E7-4052-9BD8-BDB1312BEAE0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75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66A51-DA6A-4809-A9ED-AE5547C208A8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27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F8D3-AD52-4B19-9E78-537D8606D058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4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09F9-2FCC-45CA-9828-876D35F1F57C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345A-65D9-4A48-9604-BD0A8975AAF1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22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07E0-97D3-4AC5-A181-0500B8F3879E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2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D383-2CB6-4E2C-A222-399092A16ADB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4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C486-D3B6-4367-9002-9442CEBA17D7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5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FC7A-771D-44D2-AE6A-E615C90EFFC2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6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1A04-27DA-4D2B-AF4A-7E0D9B6633AD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0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1FF8-5D67-491D-AB61-AC6C2A8D669A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58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82F54E1E-D741-4536-B11A-02760BB698A2}" type="datetime1">
              <a:rPr lang="en-GB" altLang="zh-TW" smtClean="0"/>
              <a:t>11/06/2020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91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&#20363;&#38988;13.1.pdf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3.2.pdf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F488463-771C-4E2C-A96B-D6D4C6BA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3CBDB13-F0A3-46ED-9413-FAEF6C30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31143-6177-4535-9098-98231E52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197822-98E5-4ECB-B5CE-0DCF9A63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如果將一質量 </a:t>
            </a:r>
            <a:r>
              <a:rPr lang="en-US" altLang="zh-TW" i="1" dirty="0"/>
              <a:t>M </a:t>
            </a:r>
            <a:r>
              <a:rPr lang="zh-TW" altLang="en-US" dirty="0"/>
              <a:t>的大物體置於兩個質點中間，如圖 </a:t>
            </a:r>
            <a:r>
              <a:rPr lang="en-US" altLang="zh-TW" dirty="0"/>
              <a:t>13.4 </a:t>
            </a:r>
            <a:r>
              <a:rPr lang="zh-TW" altLang="en-US" dirty="0"/>
              <a:t>所示，則這兩個質點間的力仍是由 </a:t>
            </a:r>
            <a:r>
              <a:rPr lang="en-US" altLang="zh-TW" dirty="0"/>
              <a:t>13.2 </a:t>
            </a:r>
            <a:r>
              <a:rPr lang="zh-TW" altLang="en-US" dirty="0"/>
              <a:t>式給定，當然這時作用在質點上的力會有所改變。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609E0B-EF23-4B01-9CCA-CEF74B9C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FE7E60-7640-4694-88CE-CD326DFA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9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5F81536-21A1-4B02-ADE2-AC651CC3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1E342BF-20CF-484E-B924-071452B4D1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7324" y="1341439"/>
            <a:ext cx="3268980" cy="4792028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F6CD98A-1578-4A26-80A4-E5E47DDFB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1" y="2126939"/>
            <a:ext cx="3733324" cy="320706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7D0C35-0005-472E-92E9-99852EB4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5D4D74-DA51-4DEC-9DD8-87C3D272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64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1B6260D0-7918-45E2-9363-939C5D5C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13.1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E8D8F5C-3B8D-40E8-A69D-B62B0A54D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929807" cy="3744416"/>
          </a:xfrm>
        </p:spPr>
        <p:txBody>
          <a:bodyPr/>
          <a:lstStyle/>
          <a:p>
            <a:r>
              <a:rPr lang="zh-TW" altLang="en-US" dirty="0"/>
              <a:t>三個質點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dirty="0"/>
              <a:t> = 4 kg</a:t>
            </a:r>
            <a:r>
              <a:rPr lang="zh-TW" altLang="en-US" dirty="0"/>
              <a:t>，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dirty="0"/>
              <a:t> = 2 kg</a:t>
            </a:r>
            <a:r>
              <a:rPr lang="zh-TW" altLang="en-US" dirty="0"/>
              <a:t>，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3</a:t>
            </a:r>
            <a:r>
              <a:rPr lang="en-US" altLang="zh-TW" dirty="0"/>
              <a:t> = 3 kg</a:t>
            </a:r>
            <a:r>
              <a:rPr lang="zh-TW" altLang="en-US" dirty="0"/>
              <a:t>，分別位於邊長為 </a:t>
            </a:r>
            <a:r>
              <a:rPr lang="en-US" altLang="zh-TW" i="1" dirty="0"/>
              <a:t>L</a:t>
            </a:r>
            <a:r>
              <a:rPr lang="en-US" altLang="zh-TW" dirty="0"/>
              <a:t> = 2 m </a:t>
            </a:r>
            <a:r>
              <a:rPr lang="zh-TW" altLang="en-US" dirty="0"/>
              <a:t>之等邊三角形的三個頂點上，如圖 </a:t>
            </a:r>
            <a:r>
              <a:rPr lang="en-US" altLang="zh-TW" dirty="0"/>
              <a:t>13.5</a:t>
            </a:r>
            <a:r>
              <a:rPr lang="zh-TW" altLang="en-US" dirty="0"/>
              <a:t>，求作用在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上之淨力。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BB7313-9343-422A-8106-512F134B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63C30C-81B2-4CDC-A8AB-8DD4C5B3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  <p:sp>
        <p:nvSpPr>
          <p:cNvPr id="9" name="箭號: 有線條的向右箭號 1">
            <a:hlinkClick r:id="rId2" action="ppaction://hlinkfile"/>
            <a:extLst>
              <a:ext uri="{FF2B5EF4-FFF2-40B4-BE49-F238E27FC236}">
                <a16:creationId xmlns:a16="http://schemas.microsoft.com/office/drawing/2014/main" id="{69EAC1A4-6CBA-4EBA-8200-D49D08889545}"/>
              </a:ext>
            </a:extLst>
          </p:cNvPr>
          <p:cNvSpPr/>
          <p:nvPr/>
        </p:nvSpPr>
        <p:spPr>
          <a:xfrm>
            <a:off x="827584" y="472514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8DDB19-283F-4CF5-9710-7D9A641B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596311"/>
            <a:ext cx="3360420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lang="zh-TW" altLang="en-US" dirty="0"/>
              <a:t>請估計 </a:t>
            </a:r>
            <a:r>
              <a:rPr lang="en-US" altLang="zh-TW" dirty="0"/>
              <a:t>(a) </a:t>
            </a:r>
            <a:r>
              <a:rPr lang="zh-TW" altLang="en-US" dirty="0"/>
              <a:t>月球；</a:t>
            </a:r>
            <a:r>
              <a:rPr lang="en-US" altLang="zh-TW" dirty="0"/>
              <a:t>(b) </a:t>
            </a:r>
            <a:r>
              <a:rPr lang="zh-TW" altLang="en-US" dirty="0"/>
              <a:t>太陽作用在地球上 </a:t>
            </a:r>
            <a:r>
              <a:rPr lang="en-US" altLang="zh-TW" dirty="0"/>
              <a:t>70 kg </a:t>
            </a:r>
            <a:r>
              <a:rPr lang="zh-TW" altLang="en-US" dirty="0"/>
              <a:t>的人身上之力的大小。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FD56D3E-F847-499D-90E1-14E4AF1A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D41A-9EAD-43BE-8433-F1F7980C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3796C7-FADA-422F-9F33-379EC915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13.2 </a:t>
            </a:r>
            <a:r>
              <a:rPr lang="zh-TW" altLang="en-US" dirty="0"/>
              <a:t>重力質量與慣性質量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FA5EC-F099-4520-BBCB-FB4B6A9CF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86610"/>
          </a:xfrm>
        </p:spPr>
        <p:txBody>
          <a:bodyPr>
            <a:normAutofit/>
          </a:bodyPr>
          <a:lstStyle/>
          <a:p>
            <a:r>
              <a:rPr lang="zh-TW" altLang="en-US" dirty="0"/>
              <a:t>我們在使用「質量」</a:t>
            </a:r>
            <a:r>
              <a:rPr lang="en-US" altLang="zh-TW" dirty="0"/>
              <a:t>(mass)</a:t>
            </a:r>
            <a:r>
              <a:rPr lang="zh-TW" altLang="en-US" dirty="0"/>
              <a:t>這個字眼時，有兩個面向的意義：牛頓第二定律及牛頓萬有引力定律。第二定律可寫成：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I</a:t>
            </a:r>
            <a:r>
              <a:rPr lang="en-US" altLang="zh-TW" i="1" dirty="0"/>
              <a:t> </a:t>
            </a:r>
            <a:r>
              <a:rPr lang="zh-TW" altLang="en-US" dirty="0"/>
              <a:t>表物體的</a:t>
            </a:r>
            <a:r>
              <a:rPr lang="zh-TW" altLang="en-US" b="1" dirty="0">
                <a:solidFill>
                  <a:srgbClr val="C00000"/>
                </a:solidFill>
              </a:rPr>
              <a:t>慣性質量</a:t>
            </a:r>
            <a:r>
              <a:rPr lang="en-US" altLang="zh-TW" dirty="0"/>
              <a:t>(inertial mass)</a:t>
            </a:r>
            <a:r>
              <a:rPr lang="zh-TW" altLang="en-US" dirty="0"/>
              <a:t>，它是表示物體反抗加速的一種度量。</a:t>
            </a:r>
            <a:endParaRPr lang="en-US" altLang="zh-TW" dirty="0"/>
          </a:p>
          <a:p>
            <a:r>
              <a:rPr lang="zh-TW" altLang="en-US" dirty="0"/>
              <a:t>另一方面，萬有引力定律可寫成：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式中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G</a:t>
            </a:r>
            <a:r>
              <a:rPr lang="en-US" altLang="zh-TW" i="1" dirty="0"/>
              <a:t> </a:t>
            </a:r>
            <a:r>
              <a:rPr lang="en-US" altLang="zh-TW" dirty="0"/>
              <a:t>(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G</a:t>
            </a:r>
            <a:r>
              <a:rPr lang="en-US" altLang="zh-TW" dirty="0"/>
              <a:t>) </a:t>
            </a:r>
            <a:r>
              <a:rPr lang="zh-TW" altLang="en-US" dirty="0"/>
              <a:t>和 </a:t>
            </a:r>
            <a:r>
              <a:rPr lang="en-US" altLang="zh-TW" i="1" dirty="0"/>
              <a:t>M</a:t>
            </a:r>
            <a:r>
              <a:rPr lang="en-US" altLang="zh-TW" baseline="-25000" dirty="0"/>
              <a:t>G</a:t>
            </a:r>
            <a:r>
              <a:rPr lang="en-US" altLang="zh-TW" i="1" dirty="0"/>
              <a:t> </a:t>
            </a:r>
            <a:r>
              <a:rPr lang="zh-TW" altLang="en-US" dirty="0"/>
              <a:t>表質點的</a:t>
            </a:r>
            <a:r>
              <a:rPr lang="zh-TW" altLang="en-US" b="1" dirty="0">
                <a:solidFill>
                  <a:srgbClr val="C00000"/>
                </a:solidFill>
              </a:rPr>
              <a:t>重力質量</a:t>
            </a:r>
            <a:r>
              <a:rPr lang="en-US" altLang="zh-TW" dirty="0"/>
              <a:t>(gravitational mass)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0446BE-8A58-4222-8384-53B4A0AC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8A6AE6-E83C-4446-8CB7-8DC24ED8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F6D93B-2872-48F4-B6CD-BF8DC8B9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80" y="2718911"/>
            <a:ext cx="1240155" cy="346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4F17CC-0C64-4867-968F-515A92C5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4739693"/>
            <a:ext cx="1653540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B7013-B195-496D-AD65-2611358D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13.3 </a:t>
            </a:r>
            <a:r>
              <a:rPr lang="zh-TW" altLang="en-US" dirty="0"/>
              <a:t>重力場強度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5B1016-7156-4C1D-B9FD-4BA85A24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牛頓的萬有引力定律無需實際的接觸便有交互作用存在，這類情況也發生在電荷跟磁鐵身上。物質正是處在這樣的一種地方──</a:t>
            </a:r>
            <a:r>
              <a:rPr lang="zh-TW" altLang="en-US" b="1" dirty="0">
                <a:solidFill>
                  <a:srgbClr val="C00000"/>
                </a:solidFill>
              </a:rPr>
              <a:t>場</a:t>
            </a:r>
            <a:r>
              <a:rPr lang="en-US" altLang="zh-TW" dirty="0"/>
              <a:t>(field)</a:t>
            </a:r>
            <a:r>
              <a:rPr lang="zh-TW" altLang="en-US" dirty="0"/>
              <a:t>裡面，此乃 </a:t>
            </a:r>
            <a:r>
              <a:rPr lang="en-US" altLang="zh-TW" dirty="0"/>
              <a:t>1830 </a:t>
            </a:r>
            <a:r>
              <a:rPr lang="zh-TW" altLang="en-US" dirty="0"/>
              <a:t>年代法拉第</a:t>
            </a:r>
            <a:r>
              <a:rPr lang="en-US" altLang="zh-TW" dirty="0"/>
              <a:t>(Michael Faraday)</a:t>
            </a:r>
            <a:r>
              <a:rPr lang="zh-TW" altLang="en-US" dirty="0"/>
              <a:t>所發展出的觀念。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B1F8DA-D01B-45E5-947B-182744367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6FD755-699A-4D2E-BB28-AB2674CD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85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2718D-A301-45A9-AF82-18639568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13.3 </a:t>
            </a:r>
            <a:r>
              <a:rPr lang="zh-TW" altLang="en-US" dirty="0"/>
              <a:t>重力場強度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3AAC6B-56DB-4E3F-9C5C-A8BA8C28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在這個力場裡，力的大小均作用在 </a:t>
            </a:r>
            <a:r>
              <a:rPr lang="en-US" altLang="zh-TW" i="1" dirty="0"/>
              <a:t>m </a:t>
            </a:r>
            <a:r>
              <a:rPr lang="zh-TW" altLang="en-US" dirty="0"/>
              <a:t>上，故我們只考慮每單位質量所承受的力 </a:t>
            </a:r>
            <a:r>
              <a:rPr lang="en-US" altLang="zh-TW" b="1" dirty="0"/>
              <a:t>F</a:t>
            </a:r>
            <a:r>
              <a:rPr lang="en-US" altLang="zh-TW" dirty="0"/>
              <a:t>/</a:t>
            </a:r>
            <a:r>
              <a:rPr lang="en-US" altLang="zh-TW" i="1" dirty="0"/>
              <a:t>m</a:t>
            </a:r>
            <a:r>
              <a:rPr lang="en-US" altLang="zh-TW" b="1" i="1" dirty="0"/>
              <a:t> </a:t>
            </a:r>
            <a:r>
              <a:rPr lang="zh-TW" altLang="en-US" dirty="0"/>
              <a:t>較為方便。由 </a:t>
            </a:r>
            <a:r>
              <a:rPr lang="en-US" altLang="zh-TW" dirty="0"/>
              <a:t>13.1 </a:t>
            </a:r>
            <a:r>
              <a:rPr lang="zh-TW" altLang="en-US" dirty="0"/>
              <a:t>式得：</a:t>
            </a:r>
            <a:br>
              <a:rPr lang="en-US" altLang="zh-TW" dirty="0"/>
            </a:br>
            <a:endParaRPr lang="en-US" altLang="zh-TW" dirty="0"/>
          </a:p>
          <a:p>
            <a:pPr>
              <a:buFont typeface="Wingdings 3" pitchFamily="18" charset="2"/>
              <a:buNone/>
            </a:pPr>
            <a:br>
              <a:rPr lang="en-US" altLang="zh-TW" dirty="0"/>
            </a:br>
            <a:r>
              <a:rPr lang="zh-TW" altLang="en-US" dirty="0"/>
              <a:t>式中 </a:t>
            </a:r>
            <a:r>
              <a:rPr lang="en-US" altLang="zh-TW" b="1" dirty="0"/>
              <a:t>   </a:t>
            </a:r>
            <a:r>
              <a:rPr lang="zh-TW" altLang="en-US" dirty="0"/>
              <a:t>的始點恰在</a:t>
            </a:r>
            <a:r>
              <a:rPr lang="zh-TW" altLang="en-US" b="1" dirty="0"/>
              <a:t> </a:t>
            </a:r>
            <a:r>
              <a:rPr lang="en-US" altLang="zh-TW" i="1" dirty="0"/>
              <a:t>M </a:t>
            </a:r>
            <a:r>
              <a:rPr lang="zh-TW" altLang="en-US" dirty="0"/>
              <a:t>上。</a:t>
            </a:r>
            <a:r>
              <a:rPr lang="en-US" altLang="zh-TW" dirty="0"/>
              <a:t>g </a:t>
            </a:r>
            <a:r>
              <a:rPr lang="zh-TW" altLang="en-US" dirty="0"/>
              <a:t>這個量的單位為 </a:t>
            </a:r>
            <a:r>
              <a:rPr lang="en-US" altLang="zh-TW" dirty="0"/>
              <a:t>N/kg</a:t>
            </a:r>
            <a:r>
              <a:rPr lang="zh-TW" altLang="en-US" dirty="0"/>
              <a:t>，稱做「與 </a:t>
            </a:r>
            <a:r>
              <a:rPr lang="en-US" altLang="zh-TW" i="1" dirty="0"/>
              <a:t>M </a:t>
            </a:r>
            <a:r>
              <a:rPr lang="zh-TW" altLang="en-US" dirty="0"/>
              <a:t>相距 </a:t>
            </a:r>
            <a:r>
              <a:rPr lang="en-US" altLang="zh-TW" i="1" dirty="0"/>
              <a:t>r </a:t>
            </a:r>
            <a:r>
              <a:rPr lang="zh-TW" altLang="en-US" dirty="0"/>
              <a:t>處」的</a:t>
            </a:r>
            <a:r>
              <a:rPr lang="zh-TW" altLang="en-US" b="1" dirty="0">
                <a:solidFill>
                  <a:srgbClr val="C00000"/>
                </a:solidFill>
              </a:rPr>
              <a:t>重力場強度</a:t>
            </a:r>
            <a:r>
              <a:rPr lang="en-US" altLang="zh-TW" dirty="0"/>
              <a:t>(gravitational field strength)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8CDDA-BA76-4A00-8AC4-1ECFF3C2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16486B-8540-40A3-9DD0-90F031E8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E36449-0895-4A1C-B36E-CCEC6892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852936"/>
            <a:ext cx="5920740" cy="733425"/>
          </a:xfrm>
          <a:prstGeom prst="rect">
            <a:avLst/>
          </a:prstGeom>
        </p:spPr>
      </p:pic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B77F0D60-1DD9-4011-A7C4-D026FB133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40987"/>
              </p:ext>
            </p:extLst>
          </p:nvPr>
        </p:nvGraphicFramePr>
        <p:xfrm>
          <a:off x="1619672" y="3789040"/>
          <a:ext cx="251064" cy="39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161E61BD-9A13-4AA5-ABD5-FE930CA02A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9672" y="3789040"/>
                        <a:ext cx="251064" cy="390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843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8BA0E-ED0B-4903-825A-EDF73859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13.3 </a:t>
            </a:r>
            <a:r>
              <a:rPr lang="zh-TW" altLang="en-US"/>
              <a:t>重力場強度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81A38E-8DD2-46BD-8664-7579575D7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854908" cy="5040560"/>
          </a:xfrm>
        </p:spPr>
        <p:txBody>
          <a:bodyPr>
            <a:normAutofit/>
          </a:bodyPr>
          <a:lstStyle/>
          <a:p>
            <a:r>
              <a:rPr lang="zh-TW" altLang="en-US" dirty="0"/>
              <a:t>這個場看起來跟圖 </a:t>
            </a:r>
            <a:r>
              <a:rPr lang="en-US" altLang="zh-TW" dirty="0"/>
              <a:t>13.6 </a:t>
            </a:r>
            <a:r>
              <a:rPr lang="zh-TW" altLang="en-US" dirty="0"/>
              <a:t>很像，但每個向量的長度均須乘上 </a:t>
            </a:r>
            <a:r>
              <a:rPr lang="en-US" altLang="zh-TW" dirty="0"/>
              <a:t>1/</a:t>
            </a:r>
            <a:r>
              <a:rPr lang="en-US" altLang="zh-TW" i="1" dirty="0"/>
              <a:t>m</a:t>
            </a:r>
            <a:r>
              <a:rPr lang="zh-TW" altLang="en-US" dirty="0"/>
              <a:t>。這個場的強度一旦知道，作用在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zh-TW" altLang="en-US" dirty="0"/>
              <a:t>上的每一個重力</a:t>
            </a:r>
            <a:r>
              <a:rPr lang="en-US" altLang="zh-TW" dirty="0"/>
              <a:t>(</a:t>
            </a:r>
            <a:r>
              <a:rPr lang="zh-TW" altLang="en-US" dirty="0"/>
              <a:t>也就等於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zh-TW" altLang="en-US" dirty="0"/>
              <a:t>在那點的重量</a:t>
            </a:r>
            <a:r>
              <a:rPr lang="en-US" altLang="zh-TW" dirty="0"/>
              <a:t>)</a:t>
            </a:r>
            <a:r>
              <a:rPr lang="zh-TW" altLang="en-US" dirty="0"/>
              <a:t>便是：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在地球表面，重力場強度大小為：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E1D4B4-448D-4C5D-B6EF-7470AF00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0883C-C6AD-49C4-B20F-E6C67341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5A1469-4218-458B-90A9-6DC0868E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69" y="4077072"/>
            <a:ext cx="1286828" cy="4333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D81B46-9CEB-4730-A9DE-E19EF07E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86" y="5301341"/>
            <a:ext cx="1820228" cy="740093"/>
          </a:xfrm>
          <a:prstGeom prst="rect">
            <a:avLst/>
          </a:prstGeom>
        </p:spPr>
      </p:pic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5791B005-D1A5-435E-AF4D-684C776D2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312108" y="1608499"/>
            <a:ext cx="3281363" cy="4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7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D43B1-D9F3-4760-BC22-B4F71AB3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13.3 </a:t>
            </a:r>
            <a:r>
              <a:rPr lang="zh-TW" altLang="en-US" dirty="0"/>
              <a:t>重力場強度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8201D-766D-477D-8880-3D29BCA8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要暸解場的觀念如何關涉超距作用，須注意到 </a:t>
            </a:r>
            <a:r>
              <a:rPr lang="en-US" altLang="zh-TW" dirty="0"/>
              <a:t>13.3 </a:t>
            </a:r>
            <a:r>
              <a:rPr lang="zh-TW" altLang="en-US" dirty="0"/>
              <a:t>式中的 </a:t>
            </a:r>
            <a:r>
              <a:rPr lang="en-US" altLang="zh-TW" i="1" dirty="0"/>
              <a:t>M</a:t>
            </a:r>
            <a:r>
              <a:rPr lang="zh-TW" altLang="en-US" dirty="0"/>
              <a:t>，而不是 </a:t>
            </a:r>
            <a:r>
              <a:rPr lang="en-US" altLang="zh-TW" i="1" dirty="0"/>
              <a:t>m</a:t>
            </a:r>
            <a:r>
              <a:rPr lang="zh-TW" altLang="en-US" dirty="0"/>
              <a:t>。我們說力源 </a:t>
            </a:r>
            <a:r>
              <a:rPr lang="en-US" altLang="zh-TW" i="1" dirty="0"/>
              <a:t>M </a:t>
            </a:r>
            <a:r>
              <a:rPr lang="zh-TW" altLang="en-US" dirty="0"/>
              <a:t>在其周圍空間生成了一個重力場， 就好像蠟燭在其周圍產生「光場」一樣。當質量 </a:t>
            </a:r>
            <a:r>
              <a:rPr lang="en-US" altLang="zh-TW" i="1" dirty="0"/>
              <a:t>m </a:t>
            </a:r>
            <a:r>
              <a:rPr lang="zh-TW" altLang="en-US" dirty="0"/>
              <a:t>的質點靠近時，會跟這個預先存在的場產生交互作用，</a:t>
            </a:r>
            <a:r>
              <a:rPr lang="en-US" altLang="zh-TW" i="1" dirty="0"/>
              <a:t>m </a:t>
            </a:r>
            <a:r>
              <a:rPr lang="zh-TW" altLang="en-US" dirty="0"/>
              <a:t>本身便感受到 </a:t>
            </a:r>
            <a:r>
              <a:rPr lang="en-US" altLang="zh-TW" i="1" dirty="0"/>
              <a:t>m</a:t>
            </a:r>
            <a:r>
              <a:rPr lang="en-US" altLang="zh-TW" b="1" dirty="0"/>
              <a:t>g</a:t>
            </a:r>
            <a:r>
              <a:rPr lang="en-US" altLang="zh-TW" b="1" i="1" dirty="0"/>
              <a:t> </a:t>
            </a:r>
            <a:r>
              <a:rPr lang="zh-TW" altLang="en-US" dirty="0"/>
              <a:t>這樣的力。而其中，</a:t>
            </a:r>
            <a:r>
              <a:rPr lang="en-US" altLang="zh-TW" b="1" dirty="0"/>
              <a:t>g </a:t>
            </a:r>
            <a:r>
              <a:rPr lang="zh-TW" altLang="en-US" dirty="0"/>
              <a:t>代表在某一點的重力場強度。同樣地，根據牛頓第三定律，</a:t>
            </a:r>
            <a:r>
              <a:rPr lang="en-US" altLang="zh-TW" i="1" dirty="0"/>
              <a:t>M </a:t>
            </a:r>
            <a:r>
              <a:rPr lang="zh-TW" altLang="en-US" dirty="0"/>
              <a:t>同樣會對由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zh-TW" altLang="en-US" dirty="0"/>
              <a:t>所生成的場有所反應。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EC6778-153E-4460-A2A3-2CE5422B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9E0B73-BE9C-4EBC-9D93-EDCC7314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204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C901F3-EFE2-44E6-B563-A5147469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AA01B1-5EE2-48EB-8A38-225ECEA6E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1543 </a:t>
            </a:r>
            <a:r>
              <a:rPr lang="zh-TW" altLang="en-US" dirty="0"/>
              <a:t>年哥白尼將描述行星運動的地球中心說改為太陽中心說：</a:t>
            </a:r>
            <a:r>
              <a:rPr lang="en-US" altLang="zh-TW" dirty="0"/>
              <a:t>1601 </a:t>
            </a:r>
            <a:r>
              <a:rPr lang="zh-TW" altLang="en-US" dirty="0"/>
              <a:t>年到 </a:t>
            </a:r>
            <a:r>
              <a:rPr lang="en-US" altLang="zh-TW" dirty="0"/>
              <a:t>1619 </a:t>
            </a:r>
            <a:r>
              <a:rPr lang="zh-TW" altLang="en-US" dirty="0"/>
              <a:t>年間，克卜勒發現三大行星運動定律，更強化此種地球繞日運行的觀念。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第一定律　</a:t>
            </a:r>
            <a:br>
              <a:rPr lang="en-US" altLang="zh-TW" b="1" dirty="0">
                <a:solidFill>
                  <a:srgbClr val="C00000"/>
                </a:solidFill>
              </a:rPr>
            </a:br>
            <a:r>
              <a:rPr lang="zh-TW" altLang="en-US" b="1" dirty="0"/>
              <a:t>行星以橢圓軌道繞太陽運行，而太陽位在其中一個焦點上。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495E82-7F11-4233-8604-A7D630DC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2C9E5C-860A-4359-8DDA-D7ABA883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44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普通物理學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</a:rPr>
              <a:t>第三版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br>
              <a:rPr lang="en-US" altLang="zh-TW" dirty="0">
                <a:latin typeface="Times New Roman" panose="02020603050405020304" pitchFamily="18" charset="0"/>
              </a:rPr>
            </a:br>
            <a:r>
              <a:rPr lang="zh-TW" altLang="en-US" sz="3600" dirty="0">
                <a:latin typeface="Times New Roman" panose="02020603050405020304" pitchFamily="18" charset="0"/>
              </a:rPr>
              <a:t>原著：</a:t>
            </a:r>
            <a:r>
              <a:rPr lang="en-US" altLang="zh-TW" sz="3600" dirty="0">
                <a:latin typeface="Times New Roman" panose="02020603050405020304" pitchFamily="18" charset="0"/>
              </a:rPr>
              <a:t>Harris Benson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譯者：蔡政男、林燈河、陳國昭、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朱達勇、谷天心、徐植蔚、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鄭宜男</a:t>
            </a:r>
          </a:p>
        </p:txBody>
      </p:sp>
    </p:spTree>
    <p:extLst>
      <p:ext uri="{BB962C8B-B14F-4D97-AF65-F5344CB8AC3E}">
        <p14:creationId xmlns:p14="http://schemas.microsoft.com/office/powerpoint/2010/main" val="141876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9771B93-6FFC-482C-A209-96631C18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13.4 </a:t>
            </a:r>
            <a:r>
              <a:rPr lang="zh-TW" altLang="en-US"/>
              <a:t>克卜勒行星運動定律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68689A9-C9AC-4F43-9C20-301B890F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0" cy="5040560"/>
          </a:xfrm>
        </p:spPr>
        <p:txBody>
          <a:bodyPr/>
          <a:lstStyle/>
          <a:p>
            <a:r>
              <a:rPr lang="zh-TW" altLang="en-US" dirty="0"/>
              <a:t>橢圓乃是指「到兩個定點 </a:t>
            </a:r>
            <a:r>
              <a:rPr lang="en-US" altLang="zh-TW" i="1" dirty="0"/>
              <a:t>F</a:t>
            </a:r>
            <a:r>
              <a:rPr lang="zh-TW" altLang="en-US" dirty="0"/>
              <a:t>、</a:t>
            </a:r>
            <a:r>
              <a:rPr lang="en-US" altLang="zh-TW" i="1" dirty="0"/>
              <a:t>F</a:t>
            </a:r>
            <a:r>
              <a:rPr lang="en-US" altLang="zh-TW" i="1" dirty="0">
                <a:sym typeface="Symbol" panose="05050102010706020507" pitchFamily="18" charset="2"/>
              </a:rPr>
              <a:t> </a:t>
            </a:r>
            <a:r>
              <a:rPr lang="zh-TW" altLang="en-US" dirty="0"/>
              <a:t>的距離和為常數」的點集合所成之曲線，其中 </a:t>
            </a:r>
            <a:r>
              <a:rPr lang="en-US" altLang="zh-TW" i="1" dirty="0"/>
              <a:t>F </a:t>
            </a:r>
            <a:r>
              <a:rPr lang="zh-TW" altLang="en-US" dirty="0"/>
              <a:t>跟</a:t>
            </a:r>
            <a:r>
              <a:rPr lang="zh-TW" altLang="en-US" i="1" dirty="0"/>
              <a:t> </a:t>
            </a:r>
            <a:r>
              <a:rPr lang="en-US" altLang="zh-TW" i="1" dirty="0"/>
              <a:t>F</a:t>
            </a:r>
            <a:r>
              <a:rPr lang="en-US" altLang="zh-TW" dirty="0"/>
              <a:t>’ </a:t>
            </a:r>
            <a:r>
              <a:rPr lang="zh-TW" altLang="en-US" dirty="0"/>
              <a:t>就叫做</a:t>
            </a:r>
            <a:r>
              <a:rPr lang="zh-TW" altLang="en-US" b="1" dirty="0">
                <a:solidFill>
                  <a:srgbClr val="C00000"/>
                </a:solidFill>
              </a:rPr>
              <a:t>焦點</a:t>
            </a:r>
            <a:r>
              <a:rPr lang="en-US" altLang="zh-TW" dirty="0"/>
              <a:t>(focus)</a:t>
            </a:r>
            <a:r>
              <a:rPr lang="zh-TW" altLang="en-US" dirty="0"/>
              <a:t>。我們可以將一條線的兩端固定在兩焦點上，並用鉛筆循線繃畫出，如圖 </a:t>
            </a:r>
            <a:r>
              <a:rPr lang="en-US" altLang="zh-TW" dirty="0"/>
              <a:t>13.7</a:t>
            </a:r>
            <a:r>
              <a:rPr lang="zh-TW" altLang="en-US" dirty="0"/>
              <a:t>。所謂圓，就是當橢圓的兩個焦點在中點重合時的特例。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F543102-E5EA-4F99-8455-2983C1E838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825" y="1487564"/>
            <a:ext cx="3609975" cy="474805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C51CE2-0AA9-40C9-8803-1A588138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D58A50-9857-44EE-9C62-E2052B1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6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739DB-7AF5-4490-9356-9D0571A1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597E30-2B52-4C7E-A8A2-084C43157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40768"/>
            <a:ext cx="4762499" cy="5040560"/>
          </a:xfrm>
        </p:spPr>
        <p:txBody>
          <a:bodyPr/>
          <a:lstStyle/>
          <a:p>
            <a:r>
              <a:rPr lang="zh-TW" altLang="en-US" dirty="0"/>
              <a:t>橢圓在較窄的那一個方向上最長的弦叫</a:t>
            </a:r>
            <a:r>
              <a:rPr lang="zh-TW" altLang="en-US" b="1" dirty="0">
                <a:solidFill>
                  <a:srgbClr val="C00000"/>
                </a:solidFill>
              </a:rPr>
              <a:t>短軸</a:t>
            </a:r>
            <a:r>
              <a:rPr lang="en-US" altLang="zh-TW" dirty="0"/>
              <a:t>(minor axis)</a:t>
            </a:r>
            <a:r>
              <a:rPr lang="zh-TW" altLang="en-US" dirty="0"/>
              <a:t>，長度 </a:t>
            </a:r>
            <a:r>
              <a:rPr lang="en-US" altLang="zh-TW" dirty="0" err="1"/>
              <a:t>2</a:t>
            </a:r>
            <a:r>
              <a:rPr lang="en-US" altLang="zh-TW" i="1" dirty="0" err="1"/>
              <a:t>b</a:t>
            </a:r>
            <a:r>
              <a:rPr lang="zh-TW" altLang="en-US" dirty="0"/>
              <a:t>；在較寬的方向上最長的弦叫</a:t>
            </a:r>
            <a:r>
              <a:rPr lang="zh-TW" altLang="en-US" b="1" dirty="0">
                <a:solidFill>
                  <a:srgbClr val="C00000"/>
                </a:solidFill>
              </a:rPr>
              <a:t>長軸</a:t>
            </a:r>
            <a:r>
              <a:rPr lang="en-US" altLang="zh-TW" dirty="0"/>
              <a:t>(major axis)</a:t>
            </a:r>
            <a:r>
              <a:rPr lang="zh-TW" altLang="en-US" dirty="0"/>
              <a:t>，長度 </a:t>
            </a:r>
            <a:r>
              <a:rPr lang="en-US" altLang="zh-TW" dirty="0" err="1"/>
              <a:t>2</a:t>
            </a:r>
            <a:r>
              <a:rPr lang="en-US" altLang="zh-TW" i="1" dirty="0" err="1"/>
              <a:t>a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在繞日軌道上， 距太陽最近的點 </a:t>
            </a:r>
            <a:r>
              <a:rPr lang="en-US" altLang="zh-TW" dirty="0"/>
              <a:t>P </a:t>
            </a:r>
            <a:r>
              <a:rPr lang="zh-TW" altLang="en-US" dirty="0"/>
              <a:t>叫</a:t>
            </a:r>
            <a:r>
              <a:rPr lang="zh-TW" altLang="en-US" b="1" dirty="0">
                <a:solidFill>
                  <a:srgbClr val="C00000"/>
                </a:solidFill>
              </a:rPr>
              <a:t>近日點</a:t>
            </a:r>
            <a:r>
              <a:rPr lang="en-US" altLang="zh-TW" dirty="0"/>
              <a:t>(perihelion)</a:t>
            </a:r>
            <a:r>
              <a:rPr lang="zh-TW" altLang="en-US" dirty="0"/>
              <a:t>；最遠的點 </a:t>
            </a:r>
            <a:r>
              <a:rPr lang="en-US" altLang="zh-TW" i="1" dirty="0"/>
              <a:t>A </a:t>
            </a:r>
            <a:r>
              <a:rPr lang="zh-TW" altLang="en-US" dirty="0"/>
              <a:t>則叫</a:t>
            </a:r>
            <a:r>
              <a:rPr lang="zh-TW" altLang="en-US" b="1" dirty="0">
                <a:solidFill>
                  <a:srgbClr val="C00000"/>
                </a:solidFill>
              </a:rPr>
              <a:t>遠日點</a:t>
            </a:r>
            <a:r>
              <a:rPr lang="en-US" altLang="zh-TW" dirty="0"/>
              <a:t>(aphelion)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9020A4E-5261-4702-99AA-E347F72FE1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6852" y="1341438"/>
            <a:ext cx="2652795" cy="5040312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A3E8F8-8E36-453D-AB64-2AA6483A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05ABA7-90E6-4D33-BB71-259EF048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29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1D5E4-7671-4004-9721-97F7AFFA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6A744-EDA8-4570-BF31-2FF92E25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第二定律　 </a:t>
            </a:r>
            <a:br>
              <a:rPr lang="en-US" altLang="zh-TW" b="1" dirty="0">
                <a:solidFill>
                  <a:srgbClr val="C00000"/>
                </a:solidFill>
              </a:rPr>
            </a:br>
            <a:r>
              <a:rPr lang="zh-TW" altLang="en-US" b="1" dirty="0"/>
              <a:t>太陽與行星間的連線在相同時間內掃過相同的面積。</a:t>
            </a:r>
            <a:endParaRPr lang="en-US" altLang="zh-TW" b="1" dirty="0"/>
          </a:p>
          <a:p>
            <a:r>
              <a:rPr lang="zh-TW" altLang="en-US" dirty="0"/>
              <a:t>假設在某一段固定的時間間隔內，行星由 </a:t>
            </a:r>
            <a:r>
              <a:rPr lang="en-US" altLang="zh-TW" i="1" dirty="0"/>
              <a:t>A </a:t>
            </a:r>
            <a:r>
              <a:rPr lang="zh-TW" altLang="en-US" dirty="0"/>
              <a:t>移動至</a:t>
            </a:r>
            <a:r>
              <a:rPr lang="zh-TW" altLang="en-US" i="1" dirty="0"/>
              <a:t> </a:t>
            </a:r>
            <a:r>
              <a:rPr lang="en-US" altLang="zh-TW" i="1" dirty="0"/>
              <a:t>B</a:t>
            </a:r>
            <a:r>
              <a:rPr lang="zh-TW" altLang="en-US" dirty="0"/>
              <a:t>，並在另一等長的時間內由 </a:t>
            </a:r>
            <a:r>
              <a:rPr lang="en-US" altLang="zh-TW" i="1" dirty="0"/>
              <a:t>C </a:t>
            </a:r>
            <a:r>
              <a:rPr lang="zh-TW" altLang="en-US" dirty="0"/>
              <a:t>移動至</a:t>
            </a:r>
            <a:r>
              <a:rPr lang="zh-TW" altLang="en-US" i="1" dirty="0"/>
              <a:t> </a:t>
            </a:r>
            <a:r>
              <a:rPr lang="en-US" altLang="zh-TW" i="1" dirty="0"/>
              <a:t>D</a:t>
            </a:r>
            <a:r>
              <a:rPr lang="zh-TW" altLang="en-US" dirty="0"/>
              <a:t>，如圖 </a:t>
            </a:r>
            <a:r>
              <a:rPr lang="en-US" altLang="zh-TW" dirty="0"/>
              <a:t>13.8</a:t>
            </a:r>
            <a:r>
              <a:rPr lang="zh-TW" altLang="en-US" dirty="0"/>
              <a:t>。根據上述的第二定律。</a:t>
            </a:r>
            <a:r>
              <a:rPr lang="en-US" altLang="zh-TW" i="1" dirty="0"/>
              <a:t>SAB </a:t>
            </a:r>
            <a:r>
              <a:rPr lang="zh-TW" altLang="en-US" dirty="0"/>
              <a:t>跟</a:t>
            </a:r>
            <a:r>
              <a:rPr lang="zh-TW" altLang="en-US" i="1" dirty="0"/>
              <a:t> </a:t>
            </a:r>
            <a:r>
              <a:rPr lang="en-US" altLang="zh-TW" i="1" dirty="0"/>
              <a:t>SCD </a:t>
            </a:r>
            <a:r>
              <a:rPr lang="zh-TW" altLang="en-US" dirty="0"/>
              <a:t>的面積相等，故知行星速率在其軌道上是處處變化的。速率最快的地方在近日點，最慢的地方則在遠日點。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8CB549-A2BE-4648-A646-DA44A48A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E7B5FA-6287-4CF4-9785-F7E0EC4C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4053E-CF48-4B9B-9662-34A4DB9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FCA80E8-703F-4752-AD4A-0C02B52DD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1916832"/>
            <a:ext cx="4663440" cy="345186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1EB25F5-8415-40E0-B016-2EC88B6E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3731F8-7525-425C-BDD1-1600ED42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6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9B268-3FD8-483D-889F-EDA84AA6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289AB9-A733-42B5-8EC4-E4587D7A9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第三定律　 </a:t>
            </a:r>
            <a:br>
              <a:rPr lang="en-US" altLang="zh-TW" b="1" dirty="0">
                <a:solidFill>
                  <a:srgbClr val="C00000"/>
                </a:solidFill>
              </a:rPr>
            </a:br>
            <a:r>
              <a:rPr lang="zh-TW" altLang="en-US" b="1" dirty="0"/>
              <a:t>行星運動週期的平方，正比於它到太陽的平均距離的三次方。</a:t>
            </a:r>
            <a:endParaRPr lang="en-US" altLang="zh-TW" b="1" dirty="0"/>
          </a:p>
          <a:p>
            <a:r>
              <a:rPr lang="zh-TW" altLang="en-US" dirty="0"/>
              <a:t>這裡所說的「平均距離」，乃是指長軸的一半，也就是 </a:t>
            </a:r>
            <a:r>
              <a:rPr lang="en-US" altLang="zh-TW" i="1" dirty="0"/>
              <a:t>a</a:t>
            </a:r>
            <a:r>
              <a:rPr lang="zh-TW" altLang="en-US" i="1" dirty="0"/>
              <a:t>。</a:t>
            </a:r>
            <a:r>
              <a:rPr lang="zh-TW" altLang="en-US" dirty="0"/>
              <a:t>寫成方程式： </a:t>
            </a:r>
            <a:br>
              <a:rPr lang="en-US" altLang="zh-TW" dirty="0"/>
            </a:br>
            <a:endParaRPr lang="en-US" altLang="zh-TW" dirty="0"/>
          </a:p>
          <a:p>
            <a:pPr>
              <a:buFont typeface="Wingdings 3" pitchFamily="18" charset="2"/>
              <a:buNone/>
            </a:pPr>
            <a:br>
              <a:rPr lang="en-US" altLang="zh-TW" dirty="0"/>
            </a:br>
            <a:r>
              <a:rPr lang="zh-TW" altLang="en-US" dirty="0"/>
              <a:t>其中 </a:t>
            </a:r>
            <a:r>
              <a:rPr lang="en-US" altLang="zh-TW" i="1" dirty="0"/>
              <a:t>κ </a:t>
            </a:r>
            <a:r>
              <a:rPr lang="zh-TW" altLang="en-US" dirty="0"/>
              <a:t>是一常數，對</a:t>
            </a:r>
            <a:r>
              <a:rPr lang="en-US" altLang="zh-TW" dirty="0"/>
              <a:t>(</a:t>
            </a:r>
            <a:r>
              <a:rPr lang="zh-TW" altLang="en-US" dirty="0"/>
              <a:t>太陽系</a:t>
            </a:r>
            <a:r>
              <a:rPr lang="en-US" altLang="zh-TW" dirty="0"/>
              <a:t>)</a:t>
            </a:r>
            <a:r>
              <a:rPr lang="zh-TW" altLang="en-US" dirty="0"/>
              <a:t>所有行星都適用。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E54DAA9-E116-4B6A-8AAB-38F9C623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ABA4BB-F0CD-4FDE-BA5A-2A160244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78EC96-8B17-4D4D-85D4-9ECA9B73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581128"/>
            <a:ext cx="6327458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6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1B4A0-1071-45F4-80DC-66937579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2B4911-BA0E-4360-A435-9415ECC3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橢圓形軌道中的能量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在軌道上，力學能及角動量皆守恆。我們可由克卜勒定律得出在近日點及遠日點的速率表示式</a:t>
            </a:r>
            <a:r>
              <a:rPr lang="en-US" altLang="zh-TW" dirty="0"/>
              <a:t>(</a:t>
            </a:r>
            <a:r>
              <a:rPr lang="zh-TW" altLang="en-US" dirty="0"/>
              <a:t>見圖 </a:t>
            </a:r>
            <a:r>
              <a:rPr lang="en-US" altLang="zh-TW" dirty="0"/>
              <a:t>13.9)</a:t>
            </a:r>
            <a:r>
              <a:rPr lang="zh-TW" altLang="en-US" dirty="0"/>
              <a:t>。在近日點及遠日點，</a:t>
            </a:r>
            <a:r>
              <a:rPr lang="en-US" altLang="zh-TW" b="1" dirty="0"/>
              <a:t>r </a:t>
            </a:r>
            <a:r>
              <a:rPr lang="zh-TW" altLang="en-US" dirty="0"/>
              <a:t>跟</a:t>
            </a:r>
            <a:r>
              <a:rPr lang="zh-TW" altLang="en-US" b="1" dirty="0"/>
              <a:t> </a:t>
            </a:r>
            <a:r>
              <a:rPr lang="en-US" altLang="zh-TW" b="1" dirty="0"/>
              <a:t>p </a:t>
            </a:r>
            <a:r>
              <a:rPr lang="zh-TW" altLang="en-US" dirty="0"/>
              <a:t>成 </a:t>
            </a:r>
            <a:r>
              <a:rPr lang="en-US" altLang="zh-TW" dirty="0"/>
              <a:t>90°</a:t>
            </a:r>
            <a:r>
              <a:rPr lang="zh-TW" altLang="en-US" dirty="0"/>
              <a:t>角，角動量守恆告訴我們 </a:t>
            </a:r>
            <a:r>
              <a:rPr lang="en-US" altLang="zh-TW" i="1" dirty="0" err="1"/>
              <a:t>mr</a:t>
            </a:r>
            <a:r>
              <a:rPr lang="en-US" altLang="zh-TW" baseline="-25000" dirty="0" err="1"/>
              <a:t>A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A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mr</a:t>
            </a:r>
            <a:r>
              <a:rPr lang="en-US" altLang="zh-TW" baseline="-25000" dirty="0" err="1"/>
              <a:t>p</a:t>
            </a:r>
            <a:r>
              <a:rPr lang="en-US" altLang="zh-TW" i="1" dirty="0"/>
              <a:t>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p</a:t>
            </a:r>
            <a:r>
              <a:rPr lang="zh-TW" altLang="en-US" dirty="0"/>
              <a:t>，或即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708341-F2F8-48DB-B56C-9EE5FEFA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305474-2767-4F80-9C0C-4D7E69AE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5212A8-6107-4FC3-B8E3-67768566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77" y="3848559"/>
            <a:ext cx="6314123" cy="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90BF5-D0A8-4189-BE23-30D2982D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726ED8-99A6-44C9-9978-6BAC1E98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D566A6-D4BE-4DF8-AD28-EEF109D0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5BDCB84-F57F-4F60-8BB7-3F97140E3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2026920"/>
            <a:ext cx="3947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13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E76D8-4297-43CB-BE90-BAF43F4B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08974-60FB-42C4-93FD-88AE4D5C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且重力位能 </a:t>
            </a:r>
            <a:r>
              <a:rPr lang="en-US" altLang="zh-TW" i="1" dirty="0"/>
              <a:t>U </a:t>
            </a:r>
            <a:r>
              <a:rPr lang="en-US" altLang="zh-TW" dirty="0"/>
              <a:t>= −</a:t>
            </a:r>
            <a:r>
              <a:rPr lang="en-US" altLang="zh-TW" i="1" dirty="0" err="1"/>
              <a:t>GmM</a:t>
            </a:r>
            <a:r>
              <a:rPr lang="en-US" altLang="zh-TW" dirty="0"/>
              <a:t>/</a:t>
            </a:r>
            <a:r>
              <a:rPr lang="en-US" altLang="zh-TW" i="1" dirty="0"/>
              <a:t>r</a:t>
            </a:r>
            <a:r>
              <a:rPr lang="zh-TW" altLang="en-US" dirty="0"/>
              <a:t>，故力學能守恆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可以寫成：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FA63E1-5A53-4A2D-AE05-50810FF90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64E8CE-56FC-4DC1-B796-72EA8C77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83BDD1-1B47-474D-AF30-2E258B93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91" y="2079106"/>
            <a:ext cx="3587115" cy="6067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51C37E-6AC6-4644-BED6-1B3DD429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198920"/>
            <a:ext cx="1106805" cy="4533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49998F-77EC-4FAB-A8E5-35A76E29D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048" y="3895705"/>
            <a:ext cx="637413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20AA3-C7E3-4D39-ABF5-59B658E5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B9604F-8E0A-4F67-A293-0FF8A3EB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由 </a:t>
            </a:r>
            <a:r>
              <a:rPr lang="en-US" altLang="zh-TW" dirty="0"/>
              <a:t>13.5 </a:t>
            </a:r>
            <a:r>
              <a:rPr lang="zh-TW" altLang="en-US" dirty="0"/>
              <a:t>及 </a:t>
            </a:r>
            <a:r>
              <a:rPr lang="en-US" altLang="zh-TW" dirty="0"/>
              <a:t>13.6 </a:t>
            </a:r>
            <a:r>
              <a:rPr lang="zh-TW" altLang="en-US" dirty="0"/>
              <a:t>式知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p</a:t>
            </a:r>
            <a:r>
              <a:rPr lang="en-US" altLang="zh-TW" i="1" dirty="0"/>
              <a:t> </a:t>
            </a:r>
            <a:r>
              <a:rPr lang="zh-TW" altLang="en-US" dirty="0"/>
              <a:t>或</a:t>
            </a:r>
            <a:r>
              <a:rPr lang="zh-TW" altLang="en-US" i="1" dirty="0"/>
              <a:t>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A</a:t>
            </a:r>
            <a:r>
              <a:rPr lang="en-US" altLang="zh-TW" baseline="-25000" dirty="0"/>
              <a:t> </a:t>
            </a:r>
            <a:r>
              <a:rPr lang="zh-TW" altLang="en-US" dirty="0"/>
              <a:t>可以用 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p</a:t>
            </a:r>
            <a:r>
              <a:rPr lang="en-US" altLang="zh-TW" i="1" dirty="0"/>
              <a:t> </a:t>
            </a:r>
            <a:r>
              <a:rPr lang="zh-TW" altLang="en-US" dirty="0"/>
              <a:t>及</a:t>
            </a:r>
            <a:r>
              <a:rPr lang="zh-TW" altLang="en-US" i="1" dirty="0"/>
              <a:t> 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A</a:t>
            </a:r>
            <a:r>
              <a:rPr lang="en-US" altLang="zh-TW" dirty="0"/>
              <a:t> </a:t>
            </a:r>
            <a:r>
              <a:rPr lang="zh-TW" altLang="en-US" dirty="0"/>
              <a:t>表出，若將</a:t>
            </a:r>
            <a:r>
              <a:rPr lang="zh-TW" altLang="en-US" i="1" dirty="0"/>
              <a:t>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p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A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A</a:t>
            </a:r>
            <a:r>
              <a:rPr lang="en-US" altLang="zh-TW" dirty="0"/>
              <a:t>/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p</a:t>
            </a:r>
            <a:r>
              <a:rPr lang="en-US" altLang="zh-TW" i="1" dirty="0"/>
              <a:t> </a:t>
            </a:r>
            <a:r>
              <a:rPr lang="zh-TW" altLang="en-US" dirty="0"/>
              <a:t>代入 </a:t>
            </a:r>
            <a:r>
              <a:rPr lang="en-US" altLang="zh-TW" dirty="0"/>
              <a:t>13.6 </a:t>
            </a:r>
            <a:r>
              <a:rPr lang="zh-TW" altLang="en-US" dirty="0"/>
              <a:t>式，並採用 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A</a:t>
            </a:r>
            <a:r>
              <a:rPr lang="en-US" altLang="zh-TW" i="1" dirty="0"/>
              <a:t> </a:t>
            </a:r>
            <a:r>
              <a:rPr lang="en-US" altLang="zh-TW" dirty="0"/>
              <a:t>+</a:t>
            </a:r>
            <a:r>
              <a:rPr lang="en-US" altLang="zh-TW" i="1" dirty="0"/>
              <a:t> </a:t>
            </a:r>
            <a:r>
              <a:rPr lang="en-US" altLang="zh-TW" i="1" dirty="0" err="1"/>
              <a:t>r</a:t>
            </a:r>
            <a:r>
              <a:rPr lang="en-US" altLang="zh-TW" baseline="-25000" dirty="0" err="1"/>
              <a:t>p</a:t>
            </a:r>
            <a:r>
              <a:rPr lang="en-US" altLang="zh-TW" baseline="-25000" dirty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2</a:t>
            </a:r>
            <a:r>
              <a:rPr lang="en-US" altLang="zh-TW" i="1" dirty="0" err="1"/>
              <a:t>a</a:t>
            </a:r>
            <a:r>
              <a:rPr lang="en-US" altLang="zh-TW" i="1" dirty="0"/>
              <a:t> </a:t>
            </a:r>
            <a:r>
              <a:rPr lang="zh-TW" altLang="en-US" dirty="0"/>
              <a:t>這件事實，則會發現：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F0FB9C-29A2-4264-B2E6-0908E332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62F355-06A2-459F-95D3-2A999CEE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A4209F-983E-4583-8591-877138E7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654643"/>
            <a:ext cx="5614035" cy="7134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478EC2-4C39-47DC-BB84-F0379D8D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518" y="3453751"/>
            <a:ext cx="5680710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2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2BFF0-FF95-41B5-A529-09432FF37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6D19D-AFFE-4EB9-A5D9-F266E0E99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不管是就近日點還是遠日點，均可發現力學能 </a:t>
            </a:r>
            <a:r>
              <a:rPr lang="en-US" altLang="zh-TW" i="1" dirty="0"/>
              <a:t>E </a:t>
            </a:r>
            <a:r>
              <a:rPr lang="en-US" altLang="zh-TW" dirty="0"/>
              <a:t>=</a:t>
            </a:r>
            <a:r>
              <a:rPr lang="en-US" altLang="zh-TW" i="1" dirty="0"/>
              <a:t> K </a:t>
            </a:r>
            <a:r>
              <a:rPr lang="en-US" altLang="zh-TW" dirty="0"/>
              <a:t>+ </a:t>
            </a:r>
            <a:r>
              <a:rPr lang="en-US" altLang="zh-TW" i="1" dirty="0"/>
              <a:t>U </a:t>
            </a:r>
            <a:r>
              <a:rPr lang="zh-TW" altLang="en-US" dirty="0"/>
              <a:t>可以寫成： </a:t>
            </a:r>
            <a:endParaRPr lang="en-US" altLang="zh-TW" dirty="0"/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故知力學能之大小乃是由長軸的長度決定。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2C0A7C-087F-41E9-BEB8-7CF679F8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92A8B4-0989-4C85-9DD0-F6C46079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F8B455-673C-44C1-9C5E-F62230B5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52286"/>
            <a:ext cx="5720715" cy="7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C0F52-D7C5-4453-A90A-AD081943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 </a:t>
            </a:r>
            <a:r>
              <a:rPr lang="en-US" altLang="zh-TW" dirty="0"/>
              <a:t>13 </a:t>
            </a:r>
            <a:r>
              <a:rPr lang="zh-TW" altLang="en-US" dirty="0"/>
              <a:t>章 重力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9BC632B-8BB0-4CD8-AFF5-A58357621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7681"/>
            <a:ext cx="8229600" cy="402242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AA9E59-FFE4-499A-A7EB-1CC53462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4C1502-2C46-4A1B-A654-C961E6EA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20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29E7B-3A05-4F96-B572-2AD456A7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9EE430-0723-4967-8682-D3815540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束縛與非束縛軌道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設由一很高的塔峰以 </a:t>
            </a:r>
            <a:r>
              <a:rPr lang="en-US" altLang="zh-TW" i="1" dirty="0"/>
              <a:t>υ </a:t>
            </a:r>
            <a:r>
              <a:rPr lang="zh-TW" altLang="en-US" dirty="0"/>
              <a:t>之速率拋射一物體</a:t>
            </a:r>
            <a:r>
              <a:rPr lang="en-US" altLang="zh-TW" dirty="0"/>
              <a:t>(</a:t>
            </a:r>
            <a:r>
              <a:rPr lang="zh-TW" altLang="en-US" dirty="0"/>
              <a:t>圖</a:t>
            </a:r>
            <a:r>
              <a:rPr lang="en-US" altLang="zh-TW" dirty="0"/>
              <a:t>13.10)</a:t>
            </a:r>
            <a:r>
              <a:rPr lang="zh-TW" altLang="en-US" dirty="0"/>
              <a:t>， 考察一下不同的</a:t>
            </a:r>
            <a:r>
              <a:rPr lang="zh-TW" altLang="en-US" i="1" dirty="0"/>
              <a:t> </a:t>
            </a:r>
            <a:r>
              <a:rPr lang="en-US" altLang="zh-TW" i="1" dirty="0"/>
              <a:t>υ </a:t>
            </a:r>
            <a:r>
              <a:rPr lang="zh-TW" altLang="en-US" dirty="0"/>
              <a:t>值所造成的不同路徑形狀。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假若物體位在距地心 </a:t>
            </a:r>
            <a:r>
              <a:rPr lang="en-US" altLang="zh-TW" i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處，則要使物體脫離</a:t>
            </a:r>
            <a:r>
              <a:rPr lang="en-US" altLang="zh-TW" dirty="0"/>
              <a:t>(escape)</a:t>
            </a:r>
            <a:r>
              <a:rPr lang="zh-TW" altLang="en-US" dirty="0"/>
              <a:t>該處所需之速率乃是令</a:t>
            </a:r>
            <a:br>
              <a:rPr lang="en-US" altLang="zh-TW" dirty="0"/>
            </a:br>
            <a:r>
              <a:rPr lang="zh-TW" altLang="en-US" dirty="0"/>
              <a:t>為 </a:t>
            </a:r>
            <a:r>
              <a:rPr lang="en-US" altLang="zh-TW" dirty="0"/>
              <a:t>0</a:t>
            </a:r>
            <a:r>
              <a:rPr lang="zh-TW" altLang="en-US" dirty="0"/>
              <a:t> 得                      。另外要知道的是在半徑 </a:t>
            </a:r>
            <a:r>
              <a:rPr lang="en-US" altLang="zh-TW" i="1" dirty="0"/>
              <a:t>r</a:t>
            </a:r>
            <a:r>
              <a:rPr lang="zh-TW" altLang="en-US" i="1" dirty="0"/>
              <a:t> </a:t>
            </a:r>
            <a:r>
              <a:rPr lang="zh-TW" altLang="en-US" dirty="0"/>
              <a:t>的圓形軌道上，速率為                   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3A42F6-461C-498E-8686-97909DE1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C082E9-F1B9-4B1B-91A5-D1DC406C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ED76FA-5B6F-483F-8625-000939E8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149080"/>
            <a:ext cx="2626995" cy="5867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7B9FFB-C9D9-45AA-BFC4-09C7C8B71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869160"/>
            <a:ext cx="1853565" cy="5133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E2DE0E-3147-4DDD-A203-696CF947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5529227"/>
            <a:ext cx="1566863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1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E002D52-EB40-4B74-8BCE-CE50534F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13.4 </a:t>
            </a:r>
            <a:r>
              <a:rPr lang="zh-TW" altLang="en-US" dirty="0"/>
              <a:t>克卜勒行星運動定律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CB6C17A-B571-4713-8C7C-004BD818E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630832"/>
            <a:ext cx="4326827" cy="477993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5B73664-DBE0-4F5A-9D07-668DC9518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20072" y="2132856"/>
            <a:ext cx="3682270" cy="216341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B4C48A-6FC5-4B44-89E8-4C1DDC6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B244E5-CD70-4863-9A61-3D9BC85A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06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E5713-979D-4CDC-870D-21EFA75A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13.5 </a:t>
            </a:r>
            <a:r>
              <a:rPr lang="zh-TW" altLang="en-US" dirty="0"/>
              <a:t>連續型的質量分布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52A31F-1D7C-4392-B8A3-AD223840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為了計算由一個具有相當大小的物體所造成的重力場強度 </a:t>
            </a:r>
            <a:r>
              <a:rPr lang="en-US" altLang="zh-TW" i="1" dirty="0"/>
              <a:t>g</a:t>
            </a:r>
            <a:r>
              <a:rPr lang="zh-TW" altLang="en-US" dirty="0"/>
              <a:t>，須將此物體分割成許多無限小的質量單元，如圖 </a:t>
            </a:r>
            <a:r>
              <a:rPr lang="en-US" altLang="zh-TW" dirty="0"/>
              <a:t>13.11</a:t>
            </a:r>
            <a:r>
              <a:rPr lang="zh-TW" altLang="en-US" dirty="0"/>
              <a:t>，每一質量單元所提供的重力場強度為：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2A3A46-C4F1-43D8-BDFF-29287150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25D8E-092B-43F4-BC1E-A0A5585F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176760-820C-4986-8E9A-1BE83FD9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32743"/>
            <a:ext cx="5594033" cy="6934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C69E49-49D0-4AE0-BE73-B712E077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726163"/>
            <a:ext cx="3567113" cy="27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2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0EC783-0EB0-47C4-8A85-AB0E513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13.5 </a:t>
            </a:r>
            <a:r>
              <a:rPr lang="zh-TW" altLang="en-US" dirty="0"/>
              <a:t>連續型的質量分布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3DC1A7-C475-4EF8-80AE-DC32FC6F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而在某一點的總強度則須對整個物體作積分。要計算此積分須先將 </a:t>
            </a:r>
            <a:r>
              <a:rPr lang="en-US" altLang="zh-TW" i="1" dirty="0"/>
              <a:t>dm </a:t>
            </a:r>
            <a:r>
              <a:rPr lang="zh-TW" altLang="en-US" dirty="0"/>
              <a:t>以 </a:t>
            </a:r>
            <a:r>
              <a:rPr lang="en-US" altLang="zh-TW" i="1" dirty="0"/>
              <a:t>r </a:t>
            </a:r>
            <a:r>
              <a:rPr lang="zh-TW" altLang="en-US" dirty="0"/>
              <a:t>表出──正如 </a:t>
            </a:r>
            <a:r>
              <a:rPr lang="en-US" altLang="zh-TW" dirty="0"/>
              <a:t>10.2 </a:t>
            </a:r>
            <a:r>
              <a:rPr lang="zh-TW" altLang="en-US" dirty="0"/>
              <a:t>節中求 </a:t>
            </a:r>
            <a:r>
              <a:rPr lang="en-US" altLang="zh-TW" dirty="0"/>
              <a:t>CM </a:t>
            </a:r>
            <a:r>
              <a:rPr lang="zh-TW" altLang="en-US" dirty="0"/>
              <a:t>及 </a:t>
            </a:r>
            <a:r>
              <a:rPr lang="en-US" altLang="zh-TW" dirty="0"/>
              <a:t>11.3 </a:t>
            </a:r>
            <a:r>
              <a:rPr lang="zh-TW" altLang="en-US" dirty="0"/>
              <a:t>節中求轉動慣量的方法一樣。 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4C5DD4-672B-485A-8C3C-24F4762F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F736B-E201-4354-BB7D-5EB7A5C0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76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788D055-5601-492C-8816-B0BB7BE0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13.2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9A4B96E-FA25-4F5F-A73B-4B0DAE948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密度為 </a:t>
            </a:r>
            <a:r>
              <a:rPr lang="en-US" altLang="zh-TW" i="1" dirty="0"/>
              <a:t>ρ</a:t>
            </a:r>
            <a:r>
              <a:rPr lang="en-US" altLang="zh-TW" dirty="0"/>
              <a:t>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zh-TW" altLang="en-US" dirty="0"/>
              <a:t>，半徑為 </a:t>
            </a:r>
            <a:r>
              <a:rPr lang="en-US" altLang="zh-TW" i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之均勻球體內部的重力場強度變化情形為何？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AB7258-AB97-4C37-A6B4-E0B21652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FC727C-2430-4B1B-A5BC-B017314F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34</a:t>
            </a:fld>
            <a:endParaRPr lang="en-GB"/>
          </a:p>
        </p:txBody>
      </p:sp>
      <p:sp>
        <p:nvSpPr>
          <p:cNvPr id="10" name="箭號: 有線條的向右箭號 1">
            <a:hlinkClick r:id="rId2" action="ppaction://hlinkfile"/>
            <a:extLst>
              <a:ext uri="{FF2B5EF4-FFF2-40B4-BE49-F238E27FC236}">
                <a16:creationId xmlns:a16="http://schemas.microsoft.com/office/drawing/2014/main" id="{5DAA680A-9DCB-4C3B-A612-DB7654ED9C3A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533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312A66D7-0034-4B10-A813-8623294F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</a:rPr>
              <a:t>本章要點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E6A28-4C30-4CAF-89BC-D02FD7FC8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1. </a:t>
            </a:r>
            <a:r>
              <a:rPr lang="zh-TW" altLang="en-US" b="1" dirty="0">
                <a:solidFill>
                  <a:srgbClr val="0070C0"/>
                </a:solidFill>
              </a:rPr>
              <a:t>牛頓重力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萬有引力</a:t>
            </a:r>
            <a:r>
              <a:rPr lang="en-US" altLang="zh-TW" b="1" dirty="0">
                <a:solidFill>
                  <a:srgbClr val="0070C0"/>
                </a:solidFill>
              </a:rPr>
              <a:t>) </a:t>
            </a:r>
            <a:r>
              <a:rPr lang="zh-TW" altLang="en-US" b="1" dirty="0">
                <a:solidFill>
                  <a:srgbClr val="0070C0"/>
                </a:solidFill>
              </a:rPr>
              <a:t>定律。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2. </a:t>
            </a:r>
            <a:r>
              <a:rPr lang="zh-TW" altLang="en-US" b="1" dirty="0">
                <a:solidFill>
                  <a:srgbClr val="0070C0"/>
                </a:solidFill>
              </a:rPr>
              <a:t>疊加原理。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3. </a:t>
            </a:r>
            <a:r>
              <a:rPr lang="zh-TW" altLang="en-US" b="1" dirty="0">
                <a:solidFill>
                  <a:srgbClr val="0070C0"/>
                </a:solidFill>
              </a:rPr>
              <a:t>慣性質量與重力質量之區別。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4. (a) </a:t>
            </a:r>
            <a:r>
              <a:rPr lang="zh-TW" altLang="en-US" b="1" dirty="0">
                <a:solidFill>
                  <a:srgbClr val="0070C0"/>
                </a:solidFill>
              </a:rPr>
              <a:t>場的觀念。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(b) </a:t>
            </a:r>
            <a:r>
              <a:rPr lang="zh-TW" altLang="en-US" b="1" dirty="0">
                <a:solidFill>
                  <a:srgbClr val="0070C0"/>
                </a:solidFill>
              </a:rPr>
              <a:t>重力場強度與重力加速度之區別。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5. </a:t>
            </a:r>
            <a:r>
              <a:rPr lang="zh-TW" altLang="en-US" b="1" dirty="0">
                <a:solidFill>
                  <a:srgbClr val="0070C0"/>
                </a:solidFill>
              </a:rPr>
              <a:t>克卜勒行星運動定律。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6. </a:t>
            </a:r>
            <a:r>
              <a:rPr lang="zh-TW" altLang="en-US" b="1" dirty="0">
                <a:solidFill>
                  <a:srgbClr val="0070C0"/>
                </a:solidFill>
              </a:rPr>
              <a:t>連續型的質量分布，點質量定理。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D07E9-09D6-4917-AC08-3160694F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142839-4E6E-4944-A5AF-2276C61B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7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2385-509E-4548-B7A5-01C50B0E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E459784-5D52-4432-920E-90A7AF3A8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13.1</a:t>
            </a:r>
            <a:r>
              <a:rPr lang="zh-TW" altLang="en-US" b="1" dirty="0"/>
              <a:t>　牛頓的萬有引力定律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13.2</a:t>
            </a:r>
            <a:r>
              <a:rPr lang="zh-TW" altLang="en-US" b="1" dirty="0"/>
              <a:t>　重力質量與慣性質量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13.3</a:t>
            </a:r>
            <a:r>
              <a:rPr lang="zh-TW" altLang="en-US" b="1" dirty="0"/>
              <a:t>　重力場強度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13.4</a:t>
            </a:r>
            <a:r>
              <a:rPr lang="zh-TW" altLang="en-US" b="1" dirty="0"/>
              <a:t>　克卜勒行星運動定律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13.5</a:t>
            </a:r>
            <a:r>
              <a:rPr lang="zh-TW" altLang="en-US" b="1" dirty="0"/>
              <a:t>　連續型的質量分布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B0C429-BE68-4C90-AAFD-F1EADD2B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9EDDF4-BEE4-4331-80F4-C9ACA0A6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37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AAA14-EA0F-4E23-B272-0C746165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E79E56-0F5D-487F-92EA-22FEFA19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zh-TW" altLang="en-US" dirty="0"/>
              <a:t>兩質點質量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zh-TW" altLang="en-US" dirty="0"/>
              <a:t>、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zh-TW" altLang="en-US" dirty="0"/>
              <a:t>，距離為 </a:t>
            </a:r>
            <a:r>
              <a:rPr lang="en-US" altLang="zh-TW" i="1" dirty="0"/>
              <a:t>r</a:t>
            </a:r>
            <a:r>
              <a:rPr lang="zh-TW" altLang="en-US" dirty="0"/>
              <a:t>，牛頓假設它們之間有引力</a:t>
            </a:r>
            <a:r>
              <a:rPr lang="en-US" altLang="zh-TW" dirty="0"/>
              <a:t>(</a:t>
            </a:r>
            <a:r>
              <a:rPr lang="zh-TW" altLang="en-US" dirty="0"/>
              <a:t>重力</a:t>
            </a:r>
            <a:r>
              <a:rPr lang="en-US" altLang="zh-TW" dirty="0"/>
              <a:t>)</a:t>
            </a:r>
            <a:r>
              <a:rPr lang="zh-TW" altLang="en-US" dirty="0"/>
              <a:t>存在，其形式可推導如下：由第二定律，作用在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上的力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12</a:t>
            </a:r>
            <a:r>
              <a:rPr lang="en-US" altLang="zh-TW" i="1" dirty="0"/>
              <a:t> </a:t>
            </a:r>
            <a:r>
              <a:rPr lang="zh-TW" altLang="en-US" dirty="0"/>
              <a:t>正比於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，即</a:t>
            </a:r>
            <a:r>
              <a:rPr lang="zh-TW" altLang="en-US" i="1" dirty="0"/>
              <a:t>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12</a:t>
            </a:r>
            <a:r>
              <a:rPr lang="en-US" altLang="zh-TW" i="1" dirty="0"/>
              <a:t> </a:t>
            </a:r>
            <a:r>
              <a:rPr lang="zh-TW" altLang="en-US" dirty="0"/>
              <a:t>∝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zh-TW" altLang="en-US" dirty="0"/>
              <a:t>；同樣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21</a:t>
            </a:r>
            <a:r>
              <a:rPr lang="en-US" altLang="zh-TW" i="1" dirty="0"/>
              <a:t> </a:t>
            </a:r>
            <a:r>
              <a:rPr lang="zh-TW" altLang="en-US" dirty="0"/>
              <a:t>∝</a:t>
            </a:r>
            <a:r>
              <a:rPr lang="zh-TW" altLang="en-US" i="1" dirty="0"/>
              <a:t>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200"/>
              </a:lnSpc>
            </a:pPr>
            <a:r>
              <a:rPr lang="zh-TW" altLang="en-US" dirty="0"/>
              <a:t>由第三定律知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12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21</a:t>
            </a:r>
            <a:r>
              <a:rPr lang="zh-TW" altLang="en-US" dirty="0"/>
              <a:t>，故可結論說兩質點間的交互作用力 </a:t>
            </a:r>
            <a:r>
              <a:rPr lang="en-US" altLang="zh-TW" i="1" dirty="0"/>
              <a:t>F </a:t>
            </a:r>
            <a:r>
              <a:rPr lang="zh-TW" altLang="en-US" dirty="0"/>
              <a:t>∝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zh-TW" altLang="en-US" dirty="0"/>
              <a:t>。將此與 </a:t>
            </a:r>
            <a:r>
              <a:rPr lang="en-US" altLang="zh-TW" i="1" dirty="0"/>
              <a:t>F </a:t>
            </a:r>
            <a:r>
              <a:rPr lang="zh-TW" altLang="en-US" dirty="0"/>
              <a:t>∝</a:t>
            </a:r>
            <a:r>
              <a:rPr lang="zh-TW" altLang="en-US" i="1" dirty="0"/>
              <a:t> </a:t>
            </a:r>
            <a:r>
              <a:rPr lang="en-US" altLang="zh-TW" dirty="0"/>
              <a:t>1/</a:t>
            </a:r>
            <a:r>
              <a:rPr lang="en-US" altLang="zh-TW" i="1" dirty="0" err="1"/>
              <a:t>r</a:t>
            </a:r>
            <a:r>
              <a:rPr lang="en-US" altLang="zh-TW" baseline="30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的猜想連結起來，得到</a:t>
            </a:r>
            <a:r>
              <a:rPr lang="zh-TW" altLang="en-US" b="1" dirty="0">
                <a:solidFill>
                  <a:srgbClr val="C00000"/>
                </a:solidFill>
              </a:rPr>
              <a:t>牛頓萬有引力定律</a:t>
            </a:r>
            <a:r>
              <a:rPr lang="en-US" altLang="zh-TW" dirty="0"/>
              <a:t>(Newton's Law of Universal Gravitation)</a:t>
            </a:r>
            <a:r>
              <a:rPr lang="zh-TW" altLang="en-US" dirty="0"/>
              <a:t>，用現代的符號表示： </a:t>
            </a:r>
            <a:endParaRPr lang="en-US" altLang="zh-TW" dirty="0"/>
          </a:p>
          <a:p>
            <a:pPr>
              <a:lnSpc>
                <a:spcPts val="3200"/>
              </a:lnSpc>
              <a:buFont typeface="Wingdings 3" pitchFamily="18" charset="2"/>
              <a:buNone/>
            </a:pP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其中重力常數 </a:t>
            </a:r>
            <a:r>
              <a:rPr lang="en-US" altLang="zh-TW" i="1" dirty="0"/>
              <a:t>G </a:t>
            </a:r>
            <a:r>
              <a:rPr lang="en-US" altLang="zh-TW" dirty="0"/>
              <a:t>= 6.67 × 10</a:t>
            </a:r>
            <a:r>
              <a:rPr lang="en-US" altLang="zh-TW" baseline="30000" dirty="0"/>
              <a:t>−11 </a:t>
            </a:r>
            <a:r>
              <a:rPr lang="en-US" altLang="zh-TW" dirty="0"/>
              <a:t>N</a:t>
            </a:r>
            <a:r>
              <a:rPr lang="zh-TW" altLang="en-US" dirty="0"/>
              <a:t>．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2</a:t>
            </a:r>
            <a:r>
              <a:rPr lang="en-US" altLang="zh-TW" dirty="0"/>
              <a:t> /</a:t>
            </a:r>
            <a:r>
              <a:rPr lang="en-US" altLang="zh-TW" dirty="0" err="1"/>
              <a:t>kg</a:t>
            </a:r>
            <a:r>
              <a:rPr lang="en-US" altLang="zh-TW" baseline="30000" dirty="0" err="1"/>
              <a:t>2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28BB8D-CEA7-40B5-88F3-1E1F506A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CA5BC-89FE-4E3C-9C72-9345246F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B75868-196A-49A4-B6B3-516CF0F1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94" y="4869160"/>
            <a:ext cx="5987415" cy="7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1E000D-38F2-4315-86BD-21906B81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1638E58-99AD-4629-A6CD-33BE3615D7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9828" y="1341438"/>
            <a:ext cx="3312414" cy="4891278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F90F1EB8-0C73-4EFB-BE64-153B95E0E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9868" y="1341438"/>
            <a:ext cx="3417570" cy="4872514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A18DB0-AEA0-4E04-B5C5-1ACC5A30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E03-8EE1-4825-896F-70B76706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7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460B-88C6-4CA4-BD57-672BB7FF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60B90-47BB-49D2-8B2F-25415232C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注意圖 </a:t>
            </a:r>
            <a:r>
              <a:rPr lang="en-US" altLang="zh-TW" dirty="0" err="1"/>
              <a:t>13.2a</a:t>
            </a:r>
            <a:r>
              <a:rPr lang="en-US" altLang="zh-TW" dirty="0"/>
              <a:t> </a:t>
            </a:r>
            <a:r>
              <a:rPr lang="zh-TW" altLang="en-US" dirty="0"/>
              <a:t>中， 單位向量      由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指向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，故</a:t>
            </a:r>
            <a:r>
              <a:rPr lang="en-US" altLang="zh-TW" dirty="0"/>
              <a:t>13.1 </a:t>
            </a:r>
            <a:r>
              <a:rPr lang="zh-TW" altLang="en-US" dirty="0"/>
              <a:t>式中的負號表示這種力永遠是一種「吸引」力。</a:t>
            </a:r>
            <a:r>
              <a:rPr lang="en-US" altLang="zh-TW" dirty="0"/>
              <a:t>13.1 </a:t>
            </a:r>
            <a:r>
              <a:rPr lang="zh-TW" altLang="en-US" dirty="0"/>
              <a:t>式也常常只寫成： </a:t>
            </a:r>
            <a:br>
              <a:rPr lang="en-US" altLang="zh-TW" dirty="0"/>
            </a:br>
            <a:endParaRPr lang="en-US" altLang="zh-TW" dirty="0"/>
          </a:p>
          <a:p>
            <a:pPr>
              <a:buFont typeface="Wingdings 3" pitchFamily="18" charset="2"/>
              <a:buNone/>
            </a:pPr>
            <a:br>
              <a:rPr lang="en-US" altLang="zh-TW" dirty="0"/>
            </a:br>
            <a:r>
              <a:rPr lang="zh-TW" altLang="en-US" dirty="0"/>
              <a:t>須記住的是：向量    的始點位在力的源起處。在許多情況裡，只用力的大小來計算較為方便：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FAC6C8-A5E9-4FBC-8C7E-D175EC02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983449-B702-4C2C-A27C-FFB0D58B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CA845227-1D2E-48AF-96F4-3464FAE58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334167"/>
              </p:ext>
            </p:extLst>
          </p:nvPr>
        </p:nvGraphicFramePr>
        <p:xfrm>
          <a:off x="5220072" y="1361255"/>
          <a:ext cx="418968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0072" y="1361255"/>
                        <a:ext cx="418968" cy="50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161E61BD-9A13-4AA5-ABD5-FE930CA02A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49985"/>
              </p:ext>
            </p:extLst>
          </p:nvPr>
        </p:nvGraphicFramePr>
        <p:xfrm>
          <a:off x="3779912" y="3789040"/>
          <a:ext cx="251064" cy="39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CA845227-1D2E-48AF-96F4-3464FAE58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912" y="3789040"/>
                        <a:ext cx="251064" cy="390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9D197AF-C62E-4AD4-9AB3-C0F5DA534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83" y="2677776"/>
            <a:ext cx="2253615" cy="8467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06979A-4281-42FB-8E33-5BC003EB1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776" y="4861557"/>
            <a:ext cx="5874068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C7679-C871-4EF6-8B1D-4E1811DF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13.1</a:t>
            </a:r>
            <a:r>
              <a:rPr lang="zh-TW" altLang="en-US" dirty="0"/>
              <a:t> 牛頓的萬有引力定律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2A53DA-2A7A-4232-8304-012B1F593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實驗顯示，當有好幾個質點的交互作用時，某一對質點間的力獨立於</a:t>
            </a:r>
            <a:r>
              <a:rPr lang="en-US" altLang="zh-TW" dirty="0"/>
              <a:t>(independent of)</a:t>
            </a:r>
            <a:r>
              <a:rPr lang="zh-TW" altLang="en-US" dirty="0"/>
              <a:t>其他質點。故圖 </a:t>
            </a:r>
            <a:r>
              <a:rPr lang="en-US" altLang="zh-TW" dirty="0"/>
              <a:t>13.3 </a:t>
            </a:r>
            <a:r>
              <a:rPr lang="zh-TW" altLang="en-US" dirty="0"/>
              <a:t>所示的，作用在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上的淨力 </a:t>
            </a:r>
            <a:r>
              <a:rPr lang="en-US" altLang="zh-TW" b="1" dirty="0" err="1"/>
              <a:t>F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，可由逐一計算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與其它質點間的交互件用大小而求出。這就是</a:t>
            </a:r>
            <a:r>
              <a:rPr lang="zh-TW" altLang="en-US" b="1" dirty="0">
                <a:solidFill>
                  <a:srgbClr val="C00000"/>
                </a:solidFill>
              </a:rPr>
              <a:t>疊加原理</a:t>
            </a:r>
            <a:r>
              <a:rPr lang="en-US" altLang="zh-TW" dirty="0"/>
              <a:t>(principle of superposition)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  <a:buFont typeface="Wingdings 3" pitchFamily="18" charset="2"/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	</a:t>
            </a:r>
            <a:r>
              <a:rPr lang="zh-TW" altLang="en-US" b="1" dirty="0">
                <a:solidFill>
                  <a:srgbClr val="0070C0"/>
                </a:solidFill>
              </a:rPr>
              <a:t>作用在 </a:t>
            </a:r>
            <a:r>
              <a:rPr lang="en-US" altLang="zh-TW" b="1" i="1" dirty="0" err="1">
                <a:solidFill>
                  <a:srgbClr val="0070C0"/>
                </a:solidFill>
              </a:rPr>
              <a:t>m</a:t>
            </a:r>
            <a:r>
              <a:rPr lang="en-US" altLang="zh-TW" b="1" baseline="-25000" dirty="0" err="1">
                <a:solidFill>
                  <a:srgbClr val="0070C0"/>
                </a:solidFill>
              </a:rPr>
              <a:t>1</a:t>
            </a:r>
            <a:r>
              <a:rPr lang="en-US" altLang="zh-TW" b="1" dirty="0">
                <a:solidFill>
                  <a:srgbClr val="0070C0"/>
                </a:solidFill>
              </a:rPr>
              <a:t> </a:t>
            </a:r>
            <a:r>
              <a:rPr lang="zh-TW" altLang="en-US" b="1" dirty="0">
                <a:solidFill>
                  <a:srgbClr val="0070C0"/>
                </a:solidFill>
              </a:rPr>
              <a:t>的淨力為逐對交互作用力之向量和。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7AD596A-9089-458F-A01F-D893DF4F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13</a:t>
            </a:r>
            <a:r>
              <a:rPr lang="zh-TW" altLang="en-US"/>
              <a:t>章 重力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C5B748-50F0-4CAB-961D-69F7FB4C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3DBB2A-228A-41A2-B3AA-BCB8DC0B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077072"/>
            <a:ext cx="334708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40278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154</TotalTime>
  <Words>2055</Words>
  <Application>Microsoft Office PowerPoint</Application>
  <PresentationFormat>如螢幕大小 (4:3)</PresentationFormat>
  <Paragraphs>159</Paragraphs>
  <Slides>34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Equation</vt:lpstr>
      <vt:lpstr>PowerPoint 簡報</vt:lpstr>
      <vt:lpstr>普通物理學(第三版) 原著：Harris Benson</vt:lpstr>
      <vt:lpstr>第 13 章 重力</vt:lpstr>
      <vt:lpstr>本章要點</vt:lpstr>
      <vt:lpstr>本章內容</vt:lpstr>
      <vt:lpstr>13.1 牛頓的萬有引力定律</vt:lpstr>
      <vt:lpstr>13.1 牛頓的萬有引力定律</vt:lpstr>
      <vt:lpstr>13.1 牛頓的萬有引力定律</vt:lpstr>
      <vt:lpstr>13.1 牛頓的萬有引力定律</vt:lpstr>
      <vt:lpstr>13.1 牛頓的萬有引力定律</vt:lpstr>
      <vt:lpstr>13.1 牛頓的萬有引力定律</vt:lpstr>
      <vt:lpstr>例題 13.1</vt:lpstr>
      <vt:lpstr>練習題1</vt:lpstr>
      <vt:lpstr>13.2 重力質量與慣性質量</vt:lpstr>
      <vt:lpstr>13.3 重力場強度</vt:lpstr>
      <vt:lpstr>13.3 重力場強度</vt:lpstr>
      <vt:lpstr>13.3 重力場強度</vt:lpstr>
      <vt:lpstr>13.3 重力場強度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13.4 克卜勒行星運動定律</vt:lpstr>
      <vt:lpstr>13.5 連續型的質量分布</vt:lpstr>
      <vt:lpstr>13.5 連續型的質量分布</vt:lpstr>
      <vt:lpstr>例題 13.2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普通物理學(第三版) 原著：Harris Benson</dc:title>
  <dc:creator>User</dc:creator>
  <cp:lastModifiedBy>Fenny Lee</cp:lastModifiedBy>
  <cp:revision>59</cp:revision>
  <dcterms:created xsi:type="dcterms:W3CDTF">2020-06-03T05:48:02Z</dcterms:created>
  <dcterms:modified xsi:type="dcterms:W3CDTF">2020-06-11T08:44:11Z</dcterms:modified>
</cp:coreProperties>
</file>